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830" r:id="rId2"/>
  </p:sldMasterIdLst>
  <p:notesMasterIdLst>
    <p:notesMasterId r:id="rId59"/>
  </p:notesMasterIdLst>
  <p:sldIdLst>
    <p:sldId id="277" r:id="rId3"/>
    <p:sldId id="805" r:id="rId4"/>
    <p:sldId id="810" r:id="rId5"/>
    <p:sldId id="807" r:id="rId6"/>
    <p:sldId id="811" r:id="rId7"/>
    <p:sldId id="812" r:id="rId8"/>
    <p:sldId id="806" r:id="rId9"/>
    <p:sldId id="808" r:id="rId10"/>
    <p:sldId id="809" r:id="rId11"/>
    <p:sldId id="813" r:id="rId12"/>
    <p:sldId id="818" r:id="rId13"/>
    <p:sldId id="822" r:id="rId14"/>
    <p:sldId id="820" r:id="rId15"/>
    <p:sldId id="316" r:id="rId16"/>
    <p:sldId id="299" r:id="rId17"/>
    <p:sldId id="320" r:id="rId18"/>
    <p:sldId id="815" r:id="rId19"/>
    <p:sldId id="315" r:id="rId20"/>
    <p:sldId id="819" r:id="rId21"/>
    <p:sldId id="823" r:id="rId22"/>
    <p:sldId id="876" r:id="rId23"/>
    <p:sldId id="293" r:id="rId24"/>
    <p:sldId id="817" r:id="rId25"/>
    <p:sldId id="827" r:id="rId26"/>
    <p:sldId id="322" r:id="rId27"/>
    <p:sldId id="831" r:id="rId28"/>
    <p:sldId id="821" r:id="rId29"/>
    <p:sldId id="830" r:id="rId30"/>
    <p:sldId id="824" r:id="rId31"/>
    <p:sldId id="825" r:id="rId32"/>
    <p:sldId id="829" r:id="rId33"/>
    <p:sldId id="842" r:id="rId34"/>
    <p:sldId id="834" r:id="rId35"/>
    <p:sldId id="302" r:id="rId36"/>
    <p:sldId id="846" r:id="rId37"/>
    <p:sldId id="835" r:id="rId38"/>
    <p:sldId id="836" r:id="rId39"/>
    <p:sldId id="338" r:id="rId40"/>
    <p:sldId id="837" r:id="rId41"/>
    <p:sldId id="832" r:id="rId42"/>
    <p:sldId id="839" r:id="rId43"/>
    <p:sldId id="841" r:id="rId44"/>
    <p:sldId id="838" r:id="rId45"/>
    <p:sldId id="847" r:id="rId46"/>
    <p:sldId id="848" r:id="rId47"/>
    <p:sldId id="849" r:id="rId48"/>
    <p:sldId id="850" r:id="rId49"/>
    <p:sldId id="851" r:id="rId50"/>
    <p:sldId id="852" r:id="rId51"/>
    <p:sldId id="853" r:id="rId52"/>
    <p:sldId id="854" r:id="rId53"/>
    <p:sldId id="857" r:id="rId54"/>
    <p:sldId id="855" r:id="rId55"/>
    <p:sldId id="856" r:id="rId56"/>
    <p:sldId id="788" r:id="rId57"/>
    <p:sldId id="791" r:id="rId5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99281" autoAdjust="0"/>
  </p:normalViewPr>
  <p:slideViewPr>
    <p:cSldViewPr>
      <p:cViewPr varScale="1">
        <p:scale>
          <a:sx n="74" d="100"/>
          <a:sy n="74" d="100"/>
        </p:scale>
        <p:origin x="11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BCC2C3-9F4E-4182-B524-B27EEF434D91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4234B0-4E11-4C1C-957C-02653FB97A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658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pt-BR"/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 altLang="pt-BR"/>
          </a:p>
          <a:p>
            <a:pPr eaLnBrk="1" hangingPunct="1">
              <a:spcBef>
                <a:spcPct val="0"/>
              </a:spcBef>
            </a:pPr>
            <a:r>
              <a:rPr altLang="pt-BR"/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073DA-B135-42AF-846A-A1B5B0F8462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11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7CE57B-51E3-4CB3-886E-225DB35A5C6E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B34BE9-77CC-41C9-92AF-880CF42E18A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20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B9CF9B-7055-47D7-A9A1-420CD7084215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9D60BF-D4A9-44DE-B3B4-B1C6BF65DD2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1075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744A12C-C154-4256-8019-BA6C3A7B197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20F5BD-DCAD-4CA1-B449-7283DC925BE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0459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E348-378B-4304-8185-67BF93273BE4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EDEB-E89B-474D-A328-2FFD9865002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72209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26AA18-8BF8-460C-A540-AFFBD8F214E1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8D747DD6-0FC6-4D5D-83EC-F4DEB77EE1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002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E9B4-872A-48DA-A243-8E0B0012ADF8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3994-3277-471E-9B44-E97AC5B19A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82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FA43-2CE3-4A25-84D7-63DC7C59DFC5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EF46-C2F2-4A4F-8098-4F4F69C458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035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8A2C-7716-4B8D-B4EC-14863F6ECCDC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067A-407B-4606-9663-D400369964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215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CF46-F590-45BE-98A7-884E902EEA71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5516-89DC-4AB6-8A22-301E69CA49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6200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67AB-4939-439A-9510-84676C6BC0E8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A9A1-1625-44A6-B60B-5E297B1D5E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9122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BA02-6D1E-4AE6-A905-3F78E6EEFFCE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1474-B050-48B2-B0A3-BE9DE6F3CE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8191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D709433-95FE-4C0F-B90A-EDD8E94751C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99230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D218-B5A1-448A-8899-C8E1B1AF1792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3124-DA78-40A6-9F80-762CFFBD60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9460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54C97-7075-4321-9B2E-4CAD2E001B2D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BACF-F6FB-4ABA-80A3-B8F6E7D8D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6295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617F-76CB-4657-A7DE-7A7D3F50F532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D7638-F06A-4CFF-89B9-BC5761E815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096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0432-40F0-4E73-95FC-F162F233E4FE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BC48A-99F5-4602-A264-EE9FB87D2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99208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CDFB-CFDC-4DB7-9577-943A18679FD9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190B3-2EC0-4055-B2EF-EDF28D8A13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4509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5AF43-F2F2-45AE-94A4-6CA6CAC809D9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C30D-56DE-41F6-B436-702B9448AA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07248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5FE3F1-88E5-4E8C-86A0-522FDB50A788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7B61870-148D-4723-8310-6E145C3366F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066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C9BDB665-2DE1-4A5D-A2D9-8CAE34D588F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CDDBA6E-2DD4-4C7E-8519-1225FFA1DF8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44631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FB65-E108-4E91-8066-AC37075453BC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99101-44A8-4C34-B9B9-734B889DC235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522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6F679A-FA8E-43B1-AE8D-EDF86E830DB4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4A3A06-B7EA-4DD7-A1B8-F0D268BE2CDB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44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C7F9-349E-4FF5-9199-0DEA8FA9126A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9845-53E7-488F-B50C-26683077D44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249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B7410B-9868-4490-B6C7-7B3B42347827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3A98FE-DE24-4D92-8560-17F878C74D1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051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668FC4C-B524-402C-831D-5E652AC01519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52D5C1-2C75-4DCE-921B-7351B99E775D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5885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7E2316-17E7-4A79-AFBB-15D1BACAA956}" type="datetimeFigureOut">
              <a:rPr lang="pt-BR"/>
              <a:pPr>
                <a:defRPr/>
              </a:pPr>
              <a:t>20/04/2022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D031B-DB9E-4BD2-BD44-3D1B75591D39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503B5-9717-4632-AC1E-01D2198A1264}" type="datetimeFigureOut">
              <a:rPr lang="pt-BR"/>
              <a:pPr>
                <a:defRPr/>
              </a:pPr>
              <a:t>20/04/2022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50CE25-05CB-4594-9028-8CB83A2B7A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2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hyperlink" Target="http://img256.imageshack.us/img256/8485/att00230ki7.gif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altLang="pt-BR" sz="1900" dirty="0">
                <a:solidFill>
                  <a:schemeClr val="tx1"/>
                </a:solidFill>
              </a:rPr>
              <a:t> </a:t>
            </a:r>
            <a:r>
              <a:rPr altLang="pt-BR" sz="1900" b="1" dirty="0">
                <a:solidFill>
                  <a:schemeClr val="tx1"/>
                </a:solidFill>
              </a:rPr>
              <a:t>Profº Ms. Leonardo E. Ferreira</a:t>
            </a:r>
          </a:p>
          <a:p>
            <a:pPr>
              <a:lnSpc>
                <a:spcPct val="80000"/>
              </a:lnSpc>
            </a:pPr>
            <a:r>
              <a:rPr lang="en-US" altLang="pt-BR" sz="1900" dirty="0" err="1">
                <a:solidFill>
                  <a:schemeClr val="tx1"/>
                </a:solidFill>
              </a:rPr>
              <a:t>Foz</a:t>
            </a:r>
            <a:r>
              <a:rPr lang="en-US" altLang="pt-BR" sz="1900" dirty="0">
                <a:solidFill>
                  <a:schemeClr val="tx1"/>
                </a:solidFill>
              </a:rPr>
              <a:t> do Iguaçu, 19 de </a:t>
            </a:r>
            <a:r>
              <a:rPr lang="en-US" altLang="pt-BR" sz="1900" dirty="0" err="1">
                <a:solidFill>
                  <a:schemeClr val="tx1"/>
                </a:solidFill>
              </a:rPr>
              <a:t>Novembro</a:t>
            </a:r>
            <a:r>
              <a:rPr lang="en-US" altLang="pt-BR" sz="1900">
                <a:solidFill>
                  <a:schemeClr val="tx1"/>
                </a:solidFill>
              </a:rPr>
              <a:t>, </a:t>
            </a:r>
            <a:r>
              <a:rPr lang="en-US" altLang="pt-BR" sz="1900" smtClean="0">
                <a:solidFill>
                  <a:schemeClr val="tx1"/>
                </a:solidFill>
              </a:rPr>
              <a:t>2022.</a:t>
            </a:r>
            <a:endParaRPr altLang="pt-BR"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695700"/>
            <a:ext cx="7273925" cy="95726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Anatomia </a:t>
            </a:r>
            <a:r>
              <a:rPr lang="pt-BR" sz="2400" dirty="0">
                <a:solidFill>
                  <a:schemeClr val="accent2"/>
                </a:solidFill>
              </a:rPr>
              <a:t>–</a:t>
            </a:r>
            <a:r>
              <a:rPr sz="2400" dirty="0">
                <a:solidFill>
                  <a:schemeClr val="accent2"/>
                </a:solidFill>
              </a:rPr>
              <a:t> </a:t>
            </a:r>
            <a:r>
              <a:rPr lang="pt-BR" sz="2400" dirty="0">
                <a:solidFill>
                  <a:schemeClr val="accent2"/>
                </a:solidFill>
              </a:rPr>
              <a:t>Sistema Nervoso</a:t>
            </a:r>
            <a:r>
              <a:rPr sz="2400" dirty="0">
                <a:solidFill>
                  <a:schemeClr val="accent2"/>
                </a:solidFill>
              </a:rPr>
              <a:t>.</a:t>
            </a:r>
            <a: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  <a:t/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250825" y="4149725"/>
            <a:ext cx="72739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Introdução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ao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Sistema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Nervoso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principais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características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pt-BR" altLang="pt-BR" sz="2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https://paginamundodaciencia.files.wordpress.com/2013/10/logo_cfbio11.jpg">
            <a:extLst>
              <a:ext uri="{FF2B5EF4-FFF2-40B4-BE49-F238E27FC236}">
                <a16:creationId xmlns="" xmlns:a16="http://schemas.microsoft.com/office/drawing/2014/main" id="{E77D3233-D806-4923-BE6F-E032D90D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2963"/>
            <a:ext cx="1941810" cy="19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C03116-05C7-4331-B8AF-3ED6D961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Paladar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96767A-7F8C-46F0-9D2F-9F7F46E67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Orgão</a:t>
            </a:r>
            <a:r>
              <a:rPr lang="en-US" dirty="0"/>
              <a:t> </a:t>
            </a:r>
            <a:r>
              <a:rPr lang="en-US" dirty="0" err="1"/>
              <a:t>responsável</a:t>
            </a:r>
            <a:r>
              <a:rPr lang="en-US" dirty="0"/>
              <a:t>: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língua</a:t>
            </a:r>
            <a:r>
              <a:rPr lang="en-US" dirty="0"/>
              <a:t> (</a:t>
            </a:r>
            <a:r>
              <a:rPr lang="en-US" dirty="0" err="1"/>
              <a:t>Papilas</a:t>
            </a:r>
            <a:r>
              <a:rPr lang="en-US" dirty="0"/>
              <a:t> </a:t>
            </a:r>
            <a:r>
              <a:rPr lang="en-US" dirty="0" err="1"/>
              <a:t>gustativas</a:t>
            </a:r>
            <a:r>
              <a:rPr lang="en-US" dirty="0"/>
              <a:t>)</a:t>
            </a:r>
          </a:p>
          <a:p>
            <a:r>
              <a:rPr lang="pt-BR" i="1" dirty="0"/>
              <a:t>Quimiceptrores</a:t>
            </a:r>
          </a:p>
          <a:p>
            <a:pPr lvl="1"/>
            <a:r>
              <a:rPr lang="pt-BR" i="1" dirty="0"/>
              <a:t>Estruturas com neurofibras organizadas em </a:t>
            </a:r>
            <a:r>
              <a:rPr lang="pt-BR" b="1" i="1" dirty="0"/>
              <a:t>Corpusculos sensoriais.</a:t>
            </a:r>
          </a:p>
        </p:txBody>
      </p:sp>
      <p:pic>
        <p:nvPicPr>
          <p:cNvPr id="30726" name="Picture 6" descr="Resultado de imagem para paladar">
            <a:extLst>
              <a:ext uri="{FF2B5EF4-FFF2-40B4-BE49-F238E27FC236}">
                <a16:creationId xmlns="" xmlns:a16="http://schemas.microsoft.com/office/drawing/2014/main" id="{9FB1311D-6696-4448-AF77-20592714C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/>
        </p:blipFill>
        <p:spPr bwMode="auto">
          <a:xfrm>
            <a:off x="1475656" y="4221088"/>
            <a:ext cx="6583621" cy="232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0162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03C44B-E40E-4BD4-83E0-0D512AA1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Paladar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1806C-2C86-4CF4-8F38-062888451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Saliva</a:t>
            </a:r>
            <a:r>
              <a:rPr lang="en-US" dirty="0"/>
              <a:t> – </a:t>
            </a:r>
            <a:r>
              <a:rPr lang="en-US" dirty="0" err="1"/>
              <a:t>Meio</a:t>
            </a:r>
            <a:r>
              <a:rPr lang="en-US" dirty="0"/>
              <a:t> </a:t>
            </a:r>
            <a:r>
              <a:rPr lang="en-US" dirty="0" err="1"/>
              <a:t>líquido</a:t>
            </a:r>
            <a:endParaRPr lang="pt-BR" dirty="0"/>
          </a:p>
        </p:txBody>
      </p:sp>
      <p:pic>
        <p:nvPicPr>
          <p:cNvPr id="46082" name="Picture 2" descr="Resultado de imagem para Anatomia da Boca glandulas">
            <a:extLst>
              <a:ext uri="{FF2B5EF4-FFF2-40B4-BE49-F238E27FC236}">
                <a16:creationId xmlns="" xmlns:a16="http://schemas.microsoft.com/office/drawing/2014/main" id="{1F320579-18B2-441C-9056-C42EA1CA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6801816" cy="41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5522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18425C-8843-460D-8E59-0944F5B87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331060-3950-4D67-B2E0-7B75088A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02" name="Picture 2" descr="Imagem relacionada">
            <a:extLst>
              <a:ext uri="{FF2B5EF4-FFF2-40B4-BE49-F238E27FC236}">
                <a16:creationId xmlns="" xmlns:a16="http://schemas.microsoft.com/office/drawing/2014/main" id="{D7C22C04-C029-4AF5-961D-1005C673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79898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382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630F2-87C0-495E-A5AC-562437C4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2424C4-C025-4C2D-B340-E935C4FDD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9154" name="Picture 2" descr="Imagem relacionada">
            <a:extLst>
              <a:ext uri="{FF2B5EF4-FFF2-40B4-BE49-F238E27FC236}">
                <a16:creationId xmlns="" xmlns:a16="http://schemas.microsoft.com/office/drawing/2014/main" id="{92A1CB21-8A31-426F-A030-91A6FE1E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902617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aste-6">
            <a:extLst>
              <a:ext uri="{FF2B5EF4-FFF2-40B4-BE49-F238E27FC236}">
                <a16:creationId xmlns="" xmlns:a16="http://schemas.microsoft.com/office/drawing/2014/main" id="{E04CE717-43DA-4EAB-91D1-3D73FD4A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93" y="1"/>
            <a:ext cx="6857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44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="" xmlns:a16="http://schemas.microsoft.com/office/drawing/2014/main" id="{F9185BC5-0634-4955-B894-502374A0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91389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C14CA866-0332-4121-81BA-97A94835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8" t="36047" r="13393" b="14735"/>
          <a:stretch>
            <a:fillRect/>
          </a:stretch>
        </p:blipFill>
        <p:spPr bwMode="auto">
          <a:xfrm>
            <a:off x="1" y="1094543"/>
            <a:ext cx="9144000" cy="557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FA44BD25-2AF7-49CB-99DE-3F8F0C177F1A}"/>
              </a:ext>
            </a:extLst>
          </p:cNvPr>
          <p:cNvSpPr/>
          <p:nvPr/>
        </p:nvSpPr>
        <p:spPr>
          <a:xfrm>
            <a:off x="539750" y="260350"/>
            <a:ext cx="7993063" cy="1631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Por muito tempo acreditou-se que existiam papilas linguais diferentes para cada sabor primário, porém, estudos recentes descobriram que cada papila lingual é capaz de perceber os quatro sabores primários, embora em cada parte da língua, as papilas linguais sejam mais sensíveis a um tipo de sabor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.</a:t>
            </a:r>
          </a:p>
        </p:txBody>
      </p:sp>
      <p:sp>
        <p:nvSpPr>
          <p:cNvPr id="16388" name="CaixaDeTexto 2">
            <a:extLst>
              <a:ext uri="{FF2B5EF4-FFF2-40B4-BE49-F238E27FC236}">
                <a16:creationId xmlns="" xmlns:a16="http://schemas.microsoft.com/office/drawing/2014/main" id="{C66F3458-7941-43CB-9B78-4EEB2E704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463" y="3716338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AMARGO</a:t>
            </a:r>
          </a:p>
        </p:txBody>
      </p:sp>
      <p:sp>
        <p:nvSpPr>
          <p:cNvPr id="16390" name="CaixaDeTexto 5">
            <a:extLst>
              <a:ext uri="{FF2B5EF4-FFF2-40B4-BE49-F238E27FC236}">
                <a16:creationId xmlns="" xmlns:a16="http://schemas.microsoft.com/office/drawing/2014/main" id="{E8CA9354-FC6F-4439-ADD8-D527DF83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4724400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ÁCIDO (AZEDO)</a:t>
            </a:r>
          </a:p>
        </p:txBody>
      </p:sp>
      <p:pic>
        <p:nvPicPr>
          <p:cNvPr id="38914" name="Picture 2" descr="Resultado de imagem para lingua sabores">
            <a:extLst>
              <a:ext uri="{FF2B5EF4-FFF2-40B4-BE49-F238E27FC236}">
                <a16:creationId xmlns="" xmlns:a16="http://schemas.microsoft.com/office/drawing/2014/main" id="{475E39FE-B8EC-4CB7-BD0E-FE11A825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61" y="1988840"/>
            <a:ext cx="4149325" cy="47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ultiplication Sign 9">
            <a:extLst>
              <a:ext uri="{FF2B5EF4-FFF2-40B4-BE49-F238E27FC236}">
                <a16:creationId xmlns="" xmlns:a16="http://schemas.microsoft.com/office/drawing/2014/main" id="{17BBA43D-C5EE-4514-B9D6-4585783B53F5}"/>
              </a:ext>
            </a:extLst>
          </p:cNvPr>
          <p:cNvSpPr/>
          <p:nvPr/>
        </p:nvSpPr>
        <p:spPr>
          <a:xfrm>
            <a:off x="6723063" y="3168650"/>
            <a:ext cx="2880320" cy="342900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916" name="Picture 4" descr="Imagem relacionada">
            <a:extLst>
              <a:ext uri="{FF2B5EF4-FFF2-40B4-BE49-F238E27FC236}">
                <a16:creationId xmlns="" xmlns:a16="http://schemas.microsoft.com/office/drawing/2014/main" id="{9E334947-1C52-4576-AF4B-05E94FB4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19"/>
            <a:ext cx="9144000" cy="53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age006">
            <a:extLst>
              <a:ext uri="{FF2B5EF4-FFF2-40B4-BE49-F238E27FC236}">
                <a16:creationId xmlns="" xmlns:a16="http://schemas.microsoft.com/office/drawing/2014/main" id="{E315BFBA-0B73-4093-8698-2E76FAD0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"/>
            <a:ext cx="59975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7">
            <a:extLst>
              <a:ext uri="{FF2B5EF4-FFF2-40B4-BE49-F238E27FC236}">
                <a16:creationId xmlns="" xmlns:a16="http://schemas.microsoft.com/office/drawing/2014/main" id="{EAA39459-DEBB-4DF9-9D7C-4F0BDC4A5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4813"/>
            <a:ext cx="2303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língua e no palato mole</a:t>
            </a:r>
          </a:p>
        </p:txBody>
      </p:sp>
      <p:sp>
        <p:nvSpPr>
          <p:cNvPr id="15364" name="Line 8">
            <a:extLst>
              <a:ext uri="{FF2B5EF4-FFF2-40B4-BE49-F238E27FC236}">
                <a16:creationId xmlns="" xmlns:a16="http://schemas.microsoft.com/office/drawing/2014/main" id="{29D438E9-5CE6-41BE-8A71-EA614C306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1341438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5B53D1C4-DC48-408F-9956-DC94678F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19841" r="41077" b="35120"/>
          <a:stretch>
            <a:fillRect/>
          </a:stretch>
        </p:blipFill>
        <p:spPr bwMode="auto">
          <a:xfrm>
            <a:off x="-25986" y="844274"/>
            <a:ext cx="9169986" cy="565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esultado de imagem para alteraÃ§Ãµes na lingua">
            <a:extLst>
              <a:ext uri="{FF2B5EF4-FFF2-40B4-BE49-F238E27FC236}">
                <a16:creationId xmlns="" xmlns:a16="http://schemas.microsoft.com/office/drawing/2014/main" id="{0C5CA554-71E8-4897-89E9-69B6535A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0"/>
            <a:ext cx="67595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4808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57144B-ACD2-4994-9761-E87015A5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A1B5FF-6422-4657-A8F3-939149AF7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Orgão</a:t>
            </a:r>
            <a:r>
              <a:rPr lang="en-US" dirty="0"/>
              <a:t> </a:t>
            </a:r>
            <a:r>
              <a:rPr lang="en-US" dirty="0" err="1"/>
              <a:t>responsável</a:t>
            </a:r>
            <a:r>
              <a:rPr lang="en-US" dirty="0"/>
              <a:t>: Pele</a:t>
            </a:r>
          </a:p>
          <a:p>
            <a:r>
              <a:rPr lang="pt-BR" i="1" dirty="0"/>
              <a:t>Exteroceptores, Interoceptores e Proprioceptores</a:t>
            </a:r>
          </a:p>
          <a:p>
            <a:pPr lvl="1"/>
            <a:r>
              <a:rPr lang="pt-BR" i="1" dirty="0"/>
              <a:t>Estruturas com neurofibras organizadas em </a:t>
            </a:r>
            <a:r>
              <a:rPr lang="pt-BR" b="1" i="1" dirty="0"/>
              <a:t>Corpusculos sensoriais.</a:t>
            </a:r>
          </a:p>
        </p:txBody>
      </p:sp>
      <p:pic>
        <p:nvPicPr>
          <p:cNvPr id="23554" name="Picture 2" descr="Resultado de imagem para Pele camadas">
            <a:extLst>
              <a:ext uri="{FF2B5EF4-FFF2-40B4-BE49-F238E27FC236}">
                <a16:creationId xmlns="" xmlns:a16="http://schemas.microsoft.com/office/drawing/2014/main" id="{73004FAD-177E-4237-8567-233CD34B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89" y="3738061"/>
            <a:ext cx="5508823" cy="31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m para corpusculos sensoriais">
            <a:extLst>
              <a:ext uri="{FF2B5EF4-FFF2-40B4-BE49-F238E27FC236}">
                <a16:creationId xmlns="" xmlns:a16="http://schemas.microsoft.com/office/drawing/2014/main" id="{B4909F0C-1F49-4D5D-942F-14BE76D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80987"/>
            <a:ext cx="2857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Resultado de imagem para corpusculos sensoriais">
            <a:extLst>
              <a:ext uri="{FF2B5EF4-FFF2-40B4-BE49-F238E27FC236}">
                <a16:creationId xmlns="" xmlns:a16="http://schemas.microsoft.com/office/drawing/2014/main" id="{B8E89304-39C7-422D-823D-F092BAD1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4" y="5013176"/>
            <a:ext cx="3662216" cy="15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512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EC65D-A13A-4E4A-B91F-43C72AFB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Olfato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B907E3-FD03-43DF-91B9-5646409B0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Orgão</a:t>
            </a:r>
            <a:r>
              <a:rPr lang="en-US" dirty="0"/>
              <a:t> </a:t>
            </a:r>
            <a:r>
              <a:rPr lang="en-US" dirty="0" err="1"/>
              <a:t>responsável</a:t>
            </a:r>
            <a:r>
              <a:rPr lang="en-US" dirty="0"/>
              <a:t>: </a:t>
            </a:r>
            <a:r>
              <a:rPr lang="en-US" dirty="0" err="1"/>
              <a:t>Nariz</a:t>
            </a:r>
            <a:r>
              <a:rPr lang="en-US" dirty="0"/>
              <a:t> (</a:t>
            </a:r>
            <a:r>
              <a:rPr lang="en-US" dirty="0" err="1"/>
              <a:t>Bulbo</a:t>
            </a:r>
            <a:r>
              <a:rPr lang="en-US" dirty="0"/>
              <a:t> </a:t>
            </a:r>
            <a:r>
              <a:rPr lang="en-US" dirty="0" err="1"/>
              <a:t>olfatório</a:t>
            </a:r>
            <a:r>
              <a:rPr lang="en-US" dirty="0"/>
              <a:t>)</a:t>
            </a:r>
          </a:p>
          <a:p>
            <a:r>
              <a:rPr lang="pt-BR" i="1" dirty="0"/>
              <a:t>Quimiceptrores</a:t>
            </a:r>
          </a:p>
          <a:p>
            <a:pPr lvl="1"/>
            <a:r>
              <a:rPr lang="pt-BR" i="1" dirty="0"/>
              <a:t>Estruturas com neurofibras organizadas em </a:t>
            </a:r>
            <a:r>
              <a:rPr lang="pt-BR" b="1" i="1" dirty="0"/>
              <a:t>Corpusculos sensoriais.</a:t>
            </a:r>
          </a:p>
          <a:p>
            <a:endParaRPr lang="pt-BR" dirty="0"/>
          </a:p>
        </p:txBody>
      </p:sp>
      <p:pic>
        <p:nvPicPr>
          <p:cNvPr id="54274" name="Picture 2" descr="Resultado de imagem para olfato">
            <a:extLst>
              <a:ext uri="{FF2B5EF4-FFF2-40B4-BE49-F238E27FC236}">
                <a16:creationId xmlns="" xmlns:a16="http://schemas.microsoft.com/office/drawing/2014/main" id="{928D1E16-09A0-4997-87AC-6F286A4C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22" y="3624748"/>
            <a:ext cx="7290556" cy="33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2129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1F17FBF-9421-42AF-9127-CE7527BBA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96125F3-BA68-4B4D-9EB1-35014F57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20" name="Picture 4" descr="Imagem relacionada">
            <a:extLst>
              <a:ext uri="{FF2B5EF4-FFF2-40B4-BE49-F238E27FC236}">
                <a16:creationId xmlns="" xmlns:a16="http://schemas.microsoft.com/office/drawing/2014/main" id="{5943E54B-6FEF-4FE2-9EC2-4A6DFD74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61610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3262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nariz">
            <a:extLst>
              <a:ext uri="{FF2B5EF4-FFF2-40B4-BE49-F238E27FC236}">
                <a16:creationId xmlns="" xmlns:a16="http://schemas.microsoft.com/office/drawing/2014/main" id="{D2913FA4-116E-42F8-9851-92FDB4A4A2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596" r="2080" b="6177"/>
          <a:stretch/>
        </p:blipFill>
        <p:spPr>
          <a:xfrm>
            <a:off x="323528" y="0"/>
            <a:ext cx="84249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2" descr="NAZO.jpg">
            <a:extLst>
              <a:ext uri="{FF2B5EF4-FFF2-40B4-BE49-F238E27FC236}">
                <a16:creationId xmlns="" xmlns:a16="http://schemas.microsoft.com/office/drawing/2014/main" id="{ED298626-F49C-4403-BCD7-13C978A4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 b="10748"/>
          <a:stretch>
            <a:fillRect/>
          </a:stretch>
        </p:blipFill>
        <p:spPr bwMode="auto">
          <a:xfrm>
            <a:off x="0" y="1844129"/>
            <a:ext cx="9144000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7275E-7443-49B8-965C-EE2F07F4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Memória</a:t>
            </a:r>
            <a:r>
              <a:rPr lang="en-US" dirty="0"/>
              <a:t> </a:t>
            </a:r>
            <a:r>
              <a:rPr lang="en-US" dirty="0" err="1"/>
              <a:t>olfativa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3089D4-4B55-4A89-A8B7-DFE359C7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Centro do </a:t>
            </a:r>
            <a:r>
              <a:rPr lang="en-US" dirty="0" err="1"/>
              <a:t>Olfato</a:t>
            </a:r>
            <a:r>
              <a:rPr lang="en-US" dirty="0"/>
              <a:t> – Sistema </a:t>
            </a:r>
            <a:r>
              <a:rPr lang="en-US" dirty="0" err="1"/>
              <a:t>Límbico</a:t>
            </a:r>
            <a:r>
              <a:rPr lang="en-US" dirty="0"/>
              <a:t> (</a:t>
            </a:r>
            <a:r>
              <a:rPr lang="en-US" i="1" dirty="0" err="1"/>
              <a:t>Emoção</a:t>
            </a:r>
            <a:r>
              <a:rPr lang="en-US" dirty="0"/>
              <a:t>)</a:t>
            </a:r>
            <a:endParaRPr lang="pt-BR" dirty="0"/>
          </a:p>
        </p:txBody>
      </p:sp>
      <p:pic>
        <p:nvPicPr>
          <p:cNvPr id="57346" name="Picture 2" descr="Resultado de imagem para memÃ³ria olfativa">
            <a:extLst>
              <a:ext uri="{FF2B5EF4-FFF2-40B4-BE49-F238E27FC236}">
                <a16:creationId xmlns="" xmlns:a16="http://schemas.microsoft.com/office/drawing/2014/main" id="{836CFFB8-9FFB-4F62-93E4-9346A25C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2691138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Resultado de imagem para cheiro de morte">
            <a:extLst>
              <a:ext uri="{FF2B5EF4-FFF2-40B4-BE49-F238E27FC236}">
                <a16:creationId xmlns="" xmlns:a16="http://schemas.microsoft.com/office/drawing/2014/main" id="{D59DEC26-1FCF-42A0-A7CE-6E5AF37F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8980"/>
            <a:ext cx="9189775" cy="428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Resultado de imagem para cheiro de chuva">
            <a:extLst>
              <a:ext uri="{FF2B5EF4-FFF2-40B4-BE49-F238E27FC236}">
                <a16:creationId xmlns="" xmlns:a16="http://schemas.microsoft.com/office/drawing/2014/main" id="{713E8FB3-99BC-4BE3-897E-BCC1F1595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8"/>
          <a:stretch/>
        </p:blipFill>
        <p:spPr bwMode="auto">
          <a:xfrm>
            <a:off x="-36512" y="3388358"/>
            <a:ext cx="9189775" cy="328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Imagem relacionada">
            <a:extLst>
              <a:ext uri="{FF2B5EF4-FFF2-40B4-BE49-F238E27FC236}">
                <a16:creationId xmlns="" xmlns:a16="http://schemas.microsoft.com/office/drawing/2014/main" id="{26F4502C-1F6C-44BD-8A70-590197696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8279"/>
          <a:stretch/>
        </p:blipFill>
        <p:spPr bwMode="auto">
          <a:xfrm>
            <a:off x="-34213" y="307654"/>
            <a:ext cx="9230951" cy="441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42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06_72_a">
            <a:extLst>
              <a:ext uri="{FF2B5EF4-FFF2-40B4-BE49-F238E27FC236}">
                <a16:creationId xmlns="" xmlns:a16="http://schemas.microsoft.com/office/drawing/2014/main" id="{17FD1ED0-B8E1-4380-9645-BFE3610A5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4"/>
          <a:stretch>
            <a:fillRect/>
          </a:stretch>
        </p:blipFill>
        <p:spPr bwMode="auto">
          <a:xfrm>
            <a:off x="250825" y="1876425"/>
            <a:ext cx="59277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0FDC868-7DD7-418E-962E-2AF0AE660AD3}"/>
              </a:ext>
            </a:extLst>
          </p:cNvPr>
          <p:cNvSpPr/>
          <p:nvPr/>
        </p:nvSpPr>
        <p:spPr>
          <a:xfrm>
            <a:off x="690563" y="404813"/>
            <a:ext cx="4572000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 olfato interage com a do paladar para que o cérebro forme o sabor da comida!!!!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F0534D79-4F4E-4774-A80C-1326E2BD3B45}"/>
              </a:ext>
            </a:extLst>
          </p:cNvPr>
          <p:cNvSpPr/>
          <p:nvPr/>
        </p:nvSpPr>
        <p:spPr>
          <a:xfrm>
            <a:off x="6334125" y="1284288"/>
            <a:ext cx="2559050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 O olfato distingue simplesmente 20 mil odores! Por isso, ele predomina até na hora de sentirmos o gosto de alguma coisa. A própria mastigação deixa esses aromas mais intensos, já que libera o cheiro de várias substâncias químicas dos alimentos.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 olfato">
            <a:extLst>
              <a:ext uri="{FF2B5EF4-FFF2-40B4-BE49-F238E27FC236}">
                <a16:creationId xmlns="" xmlns:a16="http://schemas.microsoft.com/office/drawing/2014/main" id="{9FD4E28B-707A-4268-B514-0ED182E9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7812088" cy="70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4656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m relacionada">
            <a:extLst>
              <a:ext uri="{FF2B5EF4-FFF2-40B4-BE49-F238E27FC236}">
                <a16:creationId xmlns="" xmlns:a16="http://schemas.microsoft.com/office/drawing/2014/main" id="{FE3810E2-BFFA-45DD-AAE9-F1B34B35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0"/>
            <a:ext cx="61420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9190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_003">
            <a:extLst>
              <a:ext uri="{FF2B5EF4-FFF2-40B4-BE49-F238E27FC236}">
                <a16:creationId xmlns="" xmlns:a16="http://schemas.microsoft.com/office/drawing/2014/main" id="{74E76EA8-C41C-4145-B31F-27AB8399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5156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13510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gem para sinusite">
            <a:extLst>
              <a:ext uri="{FF2B5EF4-FFF2-40B4-BE49-F238E27FC236}">
                <a16:creationId xmlns="" xmlns:a16="http://schemas.microsoft.com/office/drawing/2014/main" id="{D7E76127-4C53-403F-BC74-3012E048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4579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ADFE0C-D628-482B-973C-C787B2BD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Pele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B486DB-1361-4123-ACFB-FBB9F13E3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Órgão de revestimento externo do corpo e proteção às agressões do meio ambiente.</a:t>
            </a:r>
          </a:p>
          <a:p>
            <a:pPr lvl="1"/>
            <a:r>
              <a:rPr lang="pt-BR" dirty="0"/>
              <a:t>Principal órgão da regulação do calor.</a:t>
            </a:r>
          </a:p>
          <a:p>
            <a:pPr lvl="1"/>
            <a:r>
              <a:rPr lang="pt-BR" dirty="0"/>
              <a:t>Protege contra a desidratação.</a:t>
            </a:r>
          </a:p>
          <a:p>
            <a:endParaRPr lang="pt-BR" dirty="0"/>
          </a:p>
          <a:p>
            <a:r>
              <a:rPr lang="pt-BR" dirty="0"/>
              <a:t>Possui funções nervosas, constituindo o sentido do tato.</a:t>
            </a:r>
          </a:p>
          <a:p>
            <a:r>
              <a:rPr lang="pt-BR" dirty="0"/>
              <a:t>Possui funções metabólicas, como a produção da vitamina D.</a:t>
            </a:r>
          </a:p>
        </p:txBody>
      </p:sp>
    </p:spTree>
    <p:extLst>
      <p:ext uri="{BB962C8B-B14F-4D97-AF65-F5344CB8AC3E}">
        <p14:creationId xmlns:p14="http://schemas.microsoft.com/office/powerpoint/2010/main" val="21309400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Resultado de imagem para sinusite">
            <a:extLst>
              <a:ext uri="{FF2B5EF4-FFF2-40B4-BE49-F238E27FC236}">
                <a16:creationId xmlns="" xmlns:a16="http://schemas.microsoft.com/office/drawing/2014/main" id="{4DF680BF-A122-4C62-A43A-CE86F751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-135396"/>
            <a:ext cx="7128792" cy="712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568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3AB37B-6711-4AE2-BC11-046CD38F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Audição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95377E-D1E5-421B-9B71-A0C9CFA11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Orgão</a:t>
            </a:r>
            <a:r>
              <a:rPr lang="en-US" dirty="0"/>
              <a:t> </a:t>
            </a:r>
            <a:r>
              <a:rPr lang="en-US" dirty="0" err="1"/>
              <a:t>responsável</a:t>
            </a:r>
            <a:r>
              <a:rPr lang="en-US" dirty="0"/>
              <a:t>: </a:t>
            </a:r>
            <a:r>
              <a:rPr lang="en-US" dirty="0" err="1"/>
              <a:t>Ouvido</a:t>
            </a:r>
            <a:endParaRPr lang="en-US" dirty="0"/>
          </a:p>
          <a:p>
            <a:r>
              <a:rPr lang="pt-BR" i="1" dirty="0"/>
              <a:t>Mecanoceptores </a:t>
            </a:r>
          </a:p>
          <a:p>
            <a:pPr lvl="1"/>
            <a:r>
              <a:rPr lang="pt-BR" i="1" dirty="0"/>
              <a:t>Estruturas com neurofibras organizadas em </a:t>
            </a:r>
            <a:r>
              <a:rPr lang="pt-BR" b="1" i="1" dirty="0"/>
              <a:t>Corpusculos sensoriais.</a:t>
            </a:r>
          </a:p>
          <a:p>
            <a:endParaRPr lang="pt-BR" dirty="0"/>
          </a:p>
        </p:txBody>
      </p:sp>
      <p:pic>
        <p:nvPicPr>
          <p:cNvPr id="59396" name="Picture 4" descr="Resultado de imagem para audiÃ§Ã£o">
            <a:extLst>
              <a:ext uri="{FF2B5EF4-FFF2-40B4-BE49-F238E27FC236}">
                <a16:creationId xmlns="" xmlns:a16="http://schemas.microsoft.com/office/drawing/2014/main" id="{A937F213-928E-4900-A9A5-62748159A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9499"/>
          <a:stretch/>
        </p:blipFill>
        <p:spPr bwMode="auto">
          <a:xfrm>
            <a:off x="1547664" y="3645024"/>
            <a:ext cx="6272750" cy="31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Imagem relacionada">
            <a:extLst>
              <a:ext uri="{FF2B5EF4-FFF2-40B4-BE49-F238E27FC236}">
                <a16:creationId xmlns="" xmlns:a16="http://schemas.microsoft.com/office/drawing/2014/main" id="{A4CCA8BD-F78D-49F1-8452-75BCA109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96" y="989013"/>
            <a:ext cx="1952236" cy="189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52222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0D4B6-58C7-4371-B82F-57067A12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89CEE6-EFF9-45FA-A09E-F589A8D0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9634" name="Picture 2" descr="Resultado de imagem para audiÃ§Ã£o">
            <a:extLst>
              <a:ext uri="{FF2B5EF4-FFF2-40B4-BE49-F238E27FC236}">
                <a16:creationId xmlns="" xmlns:a16="http://schemas.microsoft.com/office/drawing/2014/main" id="{44426748-33DA-426A-B593-CCDD3EC5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0"/>
            <a:ext cx="879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18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audicao01">
            <a:extLst>
              <a:ext uri="{FF2B5EF4-FFF2-40B4-BE49-F238E27FC236}">
                <a16:creationId xmlns="" xmlns:a16="http://schemas.microsoft.com/office/drawing/2014/main" id="{F06BD67A-1D9D-480D-BF95-303F4E6A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="" xmlns:a16="http://schemas.microsoft.com/office/drawing/2014/main" id="{53357A16-D106-47D1-A47C-2ED2E3210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500438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Ouvido externo</a:t>
            </a: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="" xmlns:a16="http://schemas.microsoft.com/office/drawing/2014/main" id="{8430244A-F78E-4915-9E26-0E5CCF05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141663"/>
            <a:ext cx="1871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Ouvido médio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="" xmlns:a16="http://schemas.microsoft.com/office/drawing/2014/main" id="{FEE5BFA7-6EA7-4C2B-B242-16ACFB17A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11400"/>
            <a:ext cx="1944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Ouvido interno 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="" xmlns:a16="http://schemas.microsoft.com/office/drawing/2014/main" id="{8F2A76A4-002E-48D9-B991-AD82D96C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684713"/>
            <a:ext cx="3600450" cy="17684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Onda sonora;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Membrana timpânica;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Cóclea;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Nervo vestibulo-coclear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="" xmlns:a16="http://schemas.microsoft.com/office/drawing/2014/main" id="{EDECFC9F-B460-4B50-B44A-7E6EBFE6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88913"/>
            <a:ext cx="24479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Canais Semicirculares  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Equilíbrio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/>
      <p:bldP spid="10248" grpId="0"/>
      <p:bldP spid="10249" grpId="0" animBg="1"/>
      <p:bldP spid="102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3" descr="audicao-12.gif">
            <a:extLst>
              <a:ext uri="{FF2B5EF4-FFF2-40B4-BE49-F238E27FC236}">
                <a16:creationId xmlns="" xmlns:a16="http://schemas.microsoft.com/office/drawing/2014/main" id="{E2A746D0-6427-4CDA-AEFE-C7CE297F9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52" y="3638305"/>
            <a:ext cx="4680520" cy="31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099398FE-2C27-4680-9708-BCD722F92565}"/>
              </a:ext>
            </a:extLst>
          </p:cNvPr>
          <p:cNvSpPr txBox="1"/>
          <p:nvPr/>
        </p:nvSpPr>
        <p:spPr>
          <a:xfrm>
            <a:off x="539750" y="44624"/>
            <a:ext cx="8135938" cy="4619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 som é conduzido pelo canal auditivo(1) até o tímpano(2)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9B0A20C1-A5C3-43AA-85E9-C8172507E671}"/>
              </a:ext>
            </a:extLst>
          </p:cNvPr>
          <p:cNvSpPr txBox="1"/>
          <p:nvPr/>
        </p:nvSpPr>
        <p:spPr>
          <a:xfrm>
            <a:off x="179388" y="579611"/>
            <a:ext cx="8713787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 som causa uma pressão no tímpano, que gera um movimento em três pequenos ossos : martelo(3), bigorna (4) e estribo (5).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9F89A18-95D1-4FA5-9318-BF54B0F1E786}"/>
              </a:ext>
            </a:extLst>
          </p:cNvPr>
          <p:cNvSpPr txBox="1"/>
          <p:nvPr/>
        </p:nvSpPr>
        <p:spPr>
          <a:xfrm>
            <a:off x="179388" y="1803574"/>
            <a:ext cx="8713787" cy="8302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Esses ossos estimulam a cóclea (8), um órgão cheio de líquido que recebe o som  através de ondas.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1A416853-AE8E-4A8B-8B29-54D0700B308F}"/>
              </a:ext>
            </a:extLst>
          </p:cNvPr>
          <p:cNvSpPr txBox="1"/>
          <p:nvPr/>
        </p:nvSpPr>
        <p:spPr>
          <a:xfrm>
            <a:off x="179512" y="2673524"/>
            <a:ext cx="8712200" cy="8302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 cóclea, os sons serão decifrados e transmitidos para o cérebro pelo nervo auditivo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m relacionada">
            <a:extLst>
              <a:ext uri="{FF2B5EF4-FFF2-40B4-BE49-F238E27FC236}">
                <a16:creationId xmlns="" xmlns:a16="http://schemas.microsoft.com/office/drawing/2014/main" id="{6DBA133C-D3D8-44FD-8594-F9EC0154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8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2589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ouvido mÃ©dio">
            <a:extLst>
              <a:ext uri="{FF2B5EF4-FFF2-40B4-BE49-F238E27FC236}">
                <a16:creationId xmlns="" xmlns:a16="http://schemas.microsoft.com/office/drawing/2014/main" id="{7D9D635F-6D4C-4A5A-ACE8-23CC4ACA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12768" cy="56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biologia.seed.pr.gov.br/modules/galeria/uploads/3/normal_4ouvido_interno.jpg">
            <a:extLst>
              <a:ext uri="{FF2B5EF4-FFF2-40B4-BE49-F238E27FC236}">
                <a16:creationId xmlns="" xmlns:a16="http://schemas.microsoft.com/office/drawing/2014/main" id="{5921B8F0-2912-49BE-8E8B-D5AD3689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7345363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B3F026A6-DF7E-4B2A-8431-D3E332107C27}"/>
              </a:ext>
            </a:extLst>
          </p:cNvPr>
          <p:cNvSpPr txBox="1"/>
          <p:nvPr/>
        </p:nvSpPr>
        <p:spPr>
          <a:xfrm>
            <a:off x="5795962" y="5449888"/>
            <a:ext cx="1872381" cy="89255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Tuba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auditiva</a:t>
            </a: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manuaismsd.pt/images/thumbnail/p_1040.gif">
            <a:extLst>
              <a:ext uri="{FF2B5EF4-FFF2-40B4-BE49-F238E27FC236}">
                <a16:creationId xmlns="" xmlns:a16="http://schemas.microsoft.com/office/drawing/2014/main" id="{079AEAD0-A644-4E25-B92B-4B72E427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81075"/>
            <a:ext cx="8807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09DCE685-C03A-4BEB-BEE3-6FC84BC0E010}"/>
              </a:ext>
            </a:extLst>
          </p:cNvPr>
          <p:cNvSpPr txBox="1"/>
          <p:nvPr/>
        </p:nvSpPr>
        <p:spPr>
          <a:xfrm>
            <a:off x="2051050" y="3716338"/>
            <a:ext cx="1862088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Tuba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auditiva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A460B52-8551-417D-B2AB-6EABB6DFC1FF}"/>
              </a:ext>
            </a:extLst>
          </p:cNvPr>
          <p:cNvSpPr txBox="1"/>
          <p:nvPr/>
        </p:nvSpPr>
        <p:spPr>
          <a:xfrm>
            <a:off x="1701800" y="3284538"/>
            <a:ext cx="1862088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Tímpano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639F278-1090-4EA1-8745-AD57E9E815EC}"/>
              </a:ext>
            </a:extLst>
          </p:cNvPr>
          <p:cNvSpPr txBox="1"/>
          <p:nvPr/>
        </p:nvSpPr>
        <p:spPr>
          <a:xfrm>
            <a:off x="1701800" y="1341438"/>
            <a:ext cx="1862088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Canal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auditivo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6215290-6299-4443-AFF8-D0B022EA5879}"/>
              </a:ext>
            </a:extLst>
          </p:cNvPr>
          <p:cNvSpPr txBox="1"/>
          <p:nvPr/>
        </p:nvSpPr>
        <p:spPr>
          <a:xfrm>
            <a:off x="6227763" y="3449638"/>
            <a:ext cx="2597150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Abaulamento do tímpano para o interior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0262F21C-3F8A-4DC6-A5EC-F5E0D02AB288}"/>
              </a:ext>
            </a:extLst>
          </p:cNvPr>
          <p:cNvSpPr txBox="1"/>
          <p:nvPr/>
        </p:nvSpPr>
        <p:spPr>
          <a:xfrm>
            <a:off x="6372225" y="1196975"/>
            <a:ext cx="2754312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Obstrução da tuba auditiva</a:t>
            </a:r>
          </a:p>
        </p:txBody>
      </p:sp>
      <p:pic>
        <p:nvPicPr>
          <p:cNvPr id="4098" name="Picture 2" descr="Resultado de imagem para mergulho e voo">
            <a:extLst>
              <a:ext uri="{FF2B5EF4-FFF2-40B4-BE49-F238E27FC236}">
                <a16:creationId xmlns="" xmlns:a16="http://schemas.microsoft.com/office/drawing/2014/main" id="{B200804A-F961-4BB8-9554-A0B1F7280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5624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>
            <a:extLst>
              <a:ext uri="{FF2B5EF4-FFF2-40B4-BE49-F238E27FC236}">
                <a16:creationId xmlns="" xmlns:a16="http://schemas.microsoft.com/office/drawing/2014/main" id="{5F563D53-ED72-4BE2-BDD0-A44A1175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63" y="3498117"/>
            <a:ext cx="4405342" cy="309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CD8823B1-3DD4-468B-9017-42E6BF0F4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5000">
                <a:latin typeface="Book Antiqua" panose="02040602050305030304" pitchFamily="18" charset="0"/>
              </a:rPr>
              <a:t>Audição e Equilíbrio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="" xmlns:a16="http://schemas.microsoft.com/office/drawing/2014/main" id="{32BB6C69-080D-4826-B8CD-0220ADD7A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6856" y="1711350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pt-BR" sz="3000" dirty="0">
                <a:latin typeface="Book Antiqua" panose="02040602050305030304" pitchFamily="18" charset="0"/>
              </a:rPr>
              <a:t>	</a:t>
            </a:r>
            <a:r>
              <a:rPr lang="pt-BR" altLang="pt-BR" sz="2300" dirty="0">
                <a:latin typeface="Book Antiqua" panose="02040602050305030304" pitchFamily="18" charset="0"/>
              </a:rPr>
              <a:t>Frequentemente, a </a:t>
            </a:r>
            <a:r>
              <a:rPr lang="pt-BR" altLang="pt-BR" sz="2300" b="1" dirty="0">
                <a:solidFill>
                  <a:srgbClr val="C00000"/>
                </a:solidFill>
                <a:latin typeface="Book Antiqua" panose="02040602050305030304" pitchFamily="18" charset="0"/>
              </a:rPr>
              <a:t>pressão</a:t>
            </a:r>
            <a:r>
              <a:rPr lang="pt-BR" altLang="pt-BR" sz="2300" dirty="0">
                <a:latin typeface="Book Antiqua" panose="02040602050305030304" pitchFamily="18" charset="0"/>
              </a:rPr>
              <a:t> no ouvido médio pode ser </a:t>
            </a:r>
            <a:r>
              <a:rPr lang="pt-BR" altLang="pt-BR" sz="2300" b="1" dirty="0">
                <a:solidFill>
                  <a:srgbClr val="C00000"/>
                </a:solidFill>
                <a:latin typeface="Book Antiqua" panose="02040602050305030304" pitchFamily="18" charset="0"/>
              </a:rPr>
              <a:t>igualada</a:t>
            </a:r>
            <a:r>
              <a:rPr lang="pt-BR" altLang="pt-BR" sz="2300" dirty="0">
                <a:latin typeface="Book Antiqua" panose="02040602050305030304" pitchFamily="18" charset="0"/>
              </a:rPr>
              <a:t> e o desconforto aliviado pela respiração com a boca aberta, pelo ato de mascar um chiclete ou pela deglutição. </a:t>
            </a:r>
          </a:p>
        </p:txBody>
      </p:sp>
      <p:pic>
        <p:nvPicPr>
          <p:cNvPr id="43013" name="Picture 5" descr="mergulho">
            <a:extLst>
              <a:ext uri="{FF2B5EF4-FFF2-40B4-BE49-F238E27FC236}">
                <a16:creationId xmlns="" xmlns:a16="http://schemas.microsoft.com/office/drawing/2014/main" id="{CDF88BFA-3F76-42A2-8223-6FC01ABB5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73638"/>
            <a:ext cx="2371725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 descr="aviao%20-%20SATA">
            <a:extLst>
              <a:ext uri="{FF2B5EF4-FFF2-40B4-BE49-F238E27FC236}">
                <a16:creationId xmlns="" xmlns:a16="http://schemas.microsoft.com/office/drawing/2014/main" id="{1F542806-AFFA-42AC-9996-3AA9E238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98117"/>
            <a:ext cx="2599533" cy="13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6">
            <a:extLst>
              <a:ext uri="{FF2B5EF4-FFF2-40B4-BE49-F238E27FC236}">
                <a16:creationId xmlns="" xmlns:a16="http://schemas.microsoft.com/office/drawing/2014/main" id="{39364338-22C8-4970-999E-B0DF00F9E96B}"/>
              </a:ext>
            </a:extLst>
          </p:cNvPr>
          <p:cNvSpPr txBox="1"/>
          <p:nvPr/>
        </p:nvSpPr>
        <p:spPr>
          <a:xfrm>
            <a:off x="5884479" y="5961202"/>
            <a:ext cx="1789310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Tuba Auditiva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884A18-9E20-466B-B36B-147FD01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9D498-7FDB-4CD8-AA65-29280A52C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Resultado de imagem para Pele camadas">
            <a:extLst>
              <a:ext uri="{FF2B5EF4-FFF2-40B4-BE49-F238E27FC236}">
                <a16:creationId xmlns="" xmlns:a16="http://schemas.microsoft.com/office/drawing/2014/main" id="{DEC53081-5998-43AD-8111-3797185D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32" y="1296144"/>
            <a:ext cx="9360252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4484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775D8-4693-466F-8BEF-CA09A948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FBCDE-FE69-4873-B15B-88F76A4AA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8370" name="Picture 2" descr="Mulher se apoiando em uma parede devido a tontura. Close mostrando inflamaÃ§Ã£o da orelha interna.">
            <a:extLst>
              <a:ext uri="{FF2B5EF4-FFF2-40B4-BE49-F238E27FC236}">
                <a16:creationId xmlns="" xmlns:a16="http://schemas.microsoft.com/office/drawing/2014/main" id="{720BC27B-05F4-42C8-ACD4-801216FD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2236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775D8-4693-466F-8BEF-CA09A948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FBCDE-FE69-4873-B15B-88F76A4AA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2466" name="Picture 2" descr="EquilÃ­brio (Foto: Arte/G1)">
            <a:extLst>
              <a:ext uri="{FF2B5EF4-FFF2-40B4-BE49-F238E27FC236}">
                <a16:creationId xmlns="" xmlns:a16="http://schemas.microsoft.com/office/drawing/2014/main" id="{33C59F36-9F70-4838-A1EE-6D62BA280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 bwMode="auto">
          <a:xfrm>
            <a:off x="3368612" y="0"/>
            <a:ext cx="4803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9612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775D8-4693-466F-8BEF-CA09A948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algn="ctr"/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Obrigado</a:t>
            </a:r>
            <a:r>
              <a:rPr lang="en-US" dirty="0"/>
              <a:t> !!!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FBCDE-FE69-4873-B15B-88F76A4AA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7414" name="Picture 6" descr="Imagem relacionada">
            <a:extLst>
              <a:ext uri="{FF2B5EF4-FFF2-40B4-BE49-F238E27FC236}">
                <a16:creationId xmlns="" xmlns:a16="http://schemas.microsoft.com/office/drawing/2014/main" id="{B079F9FE-31BB-4D9F-AF88-10D834BA3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8"/>
          <a:stretch/>
        </p:blipFill>
        <p:spPr bwMode="auto">
          <a:xfrm>
            <a:off x="5868144" y="0"/>
            <a:ext cx="244827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4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A4DBC-672B-4200-9B3A-7572DBB8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33FAF0-6EFD-444B-AA4F-AC5B4210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ilusÃ£o de otica">
            <a:extLst>
              <a:ext uri="{FF2B5EF4-FFF2-40B4-BE49-F238E27FC236}">
                <a16:creationId xmlns="" xmlns:a16="http://schemas.microsoft.com/office/drawing/2014/main" id="{C461F26E-A48F-49F7-ADBB-72C21A2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0"/>
            <a:ext cx="6323221" cy="690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3098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 descr="Resultado de imagem para ilusÃ£o de otica">
            <a:extLst>
              <a:ext uri="{FF2B5EF4-FFF2-40B4-BE49-F238E27FC236}">
                <a16:creationId xmlns="" xmlns:a16="http://schemas.microsoft.com/office/drawing/2014/main" id="{A6638D82-0DCC-4A8F-A012-078CBAF0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64" y="1"/>
            <a:ext cx="48896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8914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="" xmlns:a16="http://schemas.microsoft.com/office/drawing/2014/main" id="{1B44599C-6466-4D21-A949-3979DA1F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" y="0"/>
            <a:ext cx="67889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238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Imagem relacionada">
            <a:extLst>
              <a:ext uri="{FF2B5EF4-FFF2-40B4-BE49-F238E27FC236}">
                <a16:creationId xmlns="" xmlns:a16="http://schemas.microsoft.com/office/drawing/2014/main" id="{DAD717F6-86B9-4CF5-BBB0-CAC6E9C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42" y="0"/>
            <a:ext cx="49615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600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Imagem relacionada">
            <a:extLst>
              <a:ext uri="{FF2B5EF4-FFF2-40B4-BE49-F238E27FC236}">
                <a16:creationId xmlns="" xmlns:a16="http://schemas.microsoft.com/office/drawing/2014/main" id="{2BD6BA49-6B7A-407B-93FC-C1481AA6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47879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138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1" dirty="0"/>
              <a:t>Pareidolia</a:t>
            </a:r>
          </a:p>
          <a:p>
            <a:pPr lvl="1"/>
            <a:r>
              <a:rPr lang="pt-BR" i="1" dirty="0"/>
              <a:t>Sons e Imagens</a:t>
            </a:r>
            <a:endParaRPr lang="pt-BR" dirty="0"/>
          </a:p>
        </p:txBody>
      </p:sp>
      <p:pic>
        <p:nvPicPr>
          <p:cNvPr id="13314" name="Picture 2" descr="Imagem relacionada">
            <a:extLst>
              <a:ext uri="{FF2B5EF4-FFF2-40B4-BE49-F238E27FC236}">
                <a16:creationId xmlns="" xmlns:a16="http://schemas.microsoft.com/office/drawing/2014/main" id="{85313A2F-8A84-47B7-9488-EC8C8A10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35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0341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Resultado de imagem para ilusÃ£o de otica">
            <a:extLst>
              <a:ext uri="{FF2B5EF4-FFF2-40B4-BE49-F238E27FC236}">
                <a16:creationId xmlns="" xmlns:a16="http://schemas.microsoft.com/office/drawing/2014/main" id="{9F9B1EA4-C7DA-43B2-9CB3-4DB036F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" y="1916832"/>
            <a:ext cx="9146626" cy="43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388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E1476B-3341-43A4-8A8D-AE0B3702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54295F-B81E-451F-8BA6-1F7DB06CA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6630" name="Picture 6" descr="Imagem relacionada">
            <a:extLst>
              <a:ext uri="{FF2B5EF4-FFF2-40B4-BE49-F238E27FC236}">
                <a16:creationId xmlns="" xmlns:a16="http://schemas.microsoft.com/office/drawing/2014/main" id="{0286B215-F839-4F45-A4A7-FBE1AD14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4584"/>
            <a:ext cx="5616624" cy="52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Resultado de imagem para Melanina">
            <a:extLst>
              <a:ext uri="{FF2B5EF4-FFF2-40B4-BE49-F238E27FC236}">
                <a16:creationId xmlns="" xmlns:a16="http://schemas.microsoft.com/office/drawing/2014/main" id="{6D0CC65A-1FD2-443D-AD7B-55141DA5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24079"/>
            <a:ext cx="3835358" cy="19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7612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Resultado de imagem para ilusÃ£o de otica">
            <a:extLst>
              <a:ext uri="{FF2B5EF4-FFF2-40B4-BE49-F238E27FC236}">
                <a16:creationId xmlns="" xmlns:a16="http://schemas.microsoft.com/office/drawing/2014/main" id="{B69AA492-12DC-4AEE-BD1A-9304227A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508720"/>
            <a:ext cx="91440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9608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72F82-E10F-4E6A-BC1B-20320372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B535D0-D38F-4554-9CA3-64C1E374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ilusÃ£o de otica">
            <a:extLst>
              <a:ext uri="{FF2B5EF4-FFF2-40B4-BE49-F238E27FC236}">
                <a16:creationId xmlns="" xmlns:a16="http://schemas.microsoft.com/office/drawing/2014/main" id="{CECC8E08-54E4-4701-8516-F1F942B6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4633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B5BCD4-B87E-48E5-B43F-22532C0D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4DAF60-1D3A-44E4-9CF9-09C95D4C0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Imagem relacionada">
            <a:extLst>
              <a:ext uri="{FF2B5EF4-FFF2-40B4-BE49-F238E27FC236}">
                <a16:creationId xmlns="" xmlns:a16="http://schemas.microsoft.com/office/drawing/2014/main" id="{0BD1C3E6-546D-4ACA-9DE7-45DBE8F2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10278"/>
          <a:stretch/>
        </p:blipFill>
        <p:spPr bwMode="auto">
          <a:xfrm>
            <a:off x="0" y="1109671"/>
            <a:ext cx="9145420" cy="5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594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EB0E1F-6EFD-4C0A-A9D8-D2088093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87EC57-C50E-44EC-841C-580144DF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Resultado de imagem para ilusÃ£o de otica">
            <a:extLst>
              <a:ext uri="{FF2B5EF4-FFF2-40B4-BE49-F238E27FC236}">
                <a16:creationId xmlns="" xmlns:a16="http://schemas.microsoft.com/office/drawing/2014/main" id="{828C2728-6B75-4BBF-836C-4BC25D6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7408"/>
            <a:ext cx="638661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785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1E07A-7351-40EE-AA90-E435E920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4E63E9-F02E-400C-BAD4-E0FB3E6C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Resultado de imagem para ilusÃ£o de otica">
            <a:extLst>
              <a:ext uri="{FF2B5EF4-FFF2-40B4-BE49-F238E27FC236}">
                <a16:creationId xmlns="" xmlns:a16="http://schemas.microsoft.com/office/drawing/2014/main" id="{7403F779-3BFA-4FD2-BFB5-07B4314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2924"/>
            <a:ext cx="9144000" cy="510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1145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nflito no cé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5463"/>
            <a:ext cx="77835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9733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tt00230ki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1" y="0"/>
            <a:ext cx="514527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189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B2C235-D0C9-4102-8ADC-9DD68B41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B13C46-89D5-445F-AD37-6CB592248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 descr="Imagem relacionada">
            <a:extLst>
              <a:ext uri="{FF2B5EF4-FFF2-40B4-BE49-F238E27FC236}">
                <a16:creationId xmlns="" xmlns:a16="http://schemas.microsoft.com/office/drawing/2014/main" id="{1F3FCCDD-36C1-45D1-97AD-83AB0A01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6731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855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884A18-9E20-466B-B36B-147FD01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9D498-7FDB-4CD8-AA65-29280A52C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Resultado de imagem para terminaÃ§Ãµes nervosas">
            <a:extLst>
              <a:ext uri="{FF2B5EF4-FFF2-40B4-BE49-F238E27FC236}">
                <a16:creationId xmlns="" xmlns:a16="http://schemas.microsoft.com/office/drawing/2014/main" id="{11DB706E-C4F7-4FC2-ACB5-FAB5A0C9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57009"/>
            <a:ext cx="9180512" cy="529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4652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884A18-9E20-466B-B36B-147FD01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9D498-7FDB-4CD8-AA65-29280A52C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 descr="Imagem relacionada">
            <a:extLst>
              <a:ext uri="{FF2B5EF4-FFF2-40B4-BE49-F238E27FC236}">
                <a16:creationId xmlns="" xmlns:a16="http://schemas.microsoft.com/office/drawing/2014/main" id="{3070B86A-D409-48F9-98B5-8521B6338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"/>
          <a:stretch/>
        </p:blipFill>
        <p:spPr bwMode="auto">
          <a:xfrm>
            <a:off x="79834" y="0"/>
            <a:ext cx="8884654" cy="687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hansenÃ­ase grave">
            <a:extLst>
              <a:ext uri="{FF2B5EF4-FFF2-40B4-BE49-F238E27FC236}">
                <a16:creationId xmlns="" xmlns:a16="http://schemas.microsoft.com/office/drawing/2014/main" id="{0E0F3C45-77B1-4A35-970D-AB0D178D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3861"/>
            <a:ext cx="33337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>
            <a:extLst>
              <a:ext uri="{FF2B5EF4-FFF2-40B4-BE49-F238E27FC236}">
                <a16:creationId xmlns="" xmlns:a16="http://schemas.microsoft.com/office/drawing/2014/main" id="{55ED6C22-7F43-44BA-884A-2A0040BB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85" y="2879457"/>
            <a:ext cx="4714294" cy="400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>
            <a:extLst>
              <a:ext uri="{FF2B5EF4-FFF2-40B4-BE49-F238E27FC236}">
                <a16:creationId xmlns="" xmlns:a16="http://schemas.microsoft.com/office/drawing/2014/main" id="{4659134F-7ED0-4D34-88C0-348AA8144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8"/>
          <a:stretch/>
        </p:blipFill>
        <p:spPr bwMode="auto">
          <a:xfrm>
            <a:off x="0" y="918668"/>
            <a:ext cx="9144000" cy="523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27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884A18-9E20-466B-B36B-147FD01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9D498-7FDB-4CD8-AA65-29280A52C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847850"/>
            <a:ext cx="8229600" cy="438943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9698" name="Picture 2" descr="Imagem relacionada">
            <a:extLst>
              <a:ext uri="{FF2B5EF4-FFF2-40B4-BE49-F238E27FC236}">
                <a16:creationId xmlns="" xmlns:a16="http://schemas.microsoft.com/office/drawing/2014/main" id="{CC7ACAFE-D9A5-4B9C-81CB-435770068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0" y="2049519"/>
            <a:ext cx="5090670" cy="35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Resultado de imagem para neuropatia perifÃ©rica">
            <a:extLst>
              <a:ext uri="{FF2B5EF4-FFF2-40B4-BE49-F238E27FC236}">
                <a16:creationId xmlns="" xmlns:a16="http://schemas.microsoft.com/office/drawing/2014/main" id="{D2666F60-E3F5-4A52-8342-152DFA5E5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3"/>
          <a:stretch/>
        </p:blipFill>
        <p:spPr bwMode="auto">
          <a:xfrm>
            <a:off x="5138405" y="3812203"/>
            <a:ext cx="3810000" cy="27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neuropatia perifÃ©rica diabetes">
            <a:extLst>
              <a:ext uri="{FF2B5EF4-FFF2-40B4-BE49-F238E27FC236}">
                <a16:creationId xmlns="" xmlns:a16="http://schemas.microsoft.com/office/drawing/2014/main" id="{A5B4F742-26F1-4213-90E0-D24321B1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05" y="908720"/>
            <a:ext cx="3429846" cy="241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8250"/>
      </p:ext>
    </p:extLst>
  </p:cSld>
  <p:clrMapOvr>
    <a:masterClrMapping/>
  </p:clrMapOvr>
  <p:transition spd="slow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432</Words>
  <Application>Microsoft Office PowerPoint</Application>
  <PresentationFormat>Apresentação na tela (4:3)</PresentationFormat>
  <Paragraphs>69</Paragraphs>
  <Slides>56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Arial</vt:lpstr>
      <vt:lpstr>Book Antiqua</vt:lpstr>
      <vt:lpstr>Calibri</vt:lpstr>
      <vt:lpstr>Comic Sans MS</vt:lpstr>
      <vt:lpstr>Constantia</vt:lpstr>
      <vt:lpstr>Georgia</vt:lpstr>
      <vt:lpstr>Wingdings 2</vt:lpstr>
      <vt:lpstr>TS101674551</vt:lpstr>
      <vt:lpstr>Fluxo</vt:lpstr>
      <vt:lpstr>Anatomia – Sistema Nervoso. </vt:lpstr>
      <vt:lpstr>Tato</vt:lpstr>
      <vt:lpstr>Pele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Paladar</vt:lpstr>
      <vt:lpstr>Paladar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Olfato</vt:lpstr>
      <vt:lpstr>Apresentação do PowerPoint</vt:lpstr>
      <vt:lpstr>Apresentação do PowerPoint</vt:lpstr>
      <vt:lpstr>Apresentação do PowerPoint</vt:lpstr>
      <vt:lpstr>Memória olfativa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Audição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Audição e Equilíbrio</vt:lpstr>
      <vt:lpstr>Apresentação do PowerPoint</vt:lpstr>
      <vt:lpstr>Apresentação do PowerPoint</vt:lpstr>
      <vt:lpstr>Muito Obrigado !!!</vt:lpstr>
      <vt:lpstr>EXTRA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2022-04-20T17:03:31Z</dcterms:modified>
  <cp:version/>
</cp:coreProperties>
</file>